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Share Tech Mono"/>
      <p:regular r:id="rId31"/>
    </p:embeddedFont>
    <p:embeddedFont>
      <p:font typeface="Sofia"/>
      <p:regular r:id="rId32"/>
    </p:embeddedFont>
    <p:embeddedFont>
      <p:font typeface="Fondamento"/>
      <p:regular r:id="rId33"/>
      <p:italic r:id="rId34"/>
    </p:embeddedFont>
    <p:embeddedFont>
      <p:font typeface="Victor Mono"/>
      <p:regular r:id="rId35"/>
      <p:bold r:id="rId36"/>
      <p:italic r:id="rId37"/>
      <p:boldItalic r:id="rId38"/>
    </p:embeddedFont>
    <p:embeddedFont>
      <p:font typeface="Sora"/>
      <p:regular r:id="rId39"/>
      <p:bold r:id="rId40"/>
    </p:embeddedFont>
    <p:embeddedFont>
      <p:font typeface="Kaisei Decol"/>
      <p:regular r:id="rId41"/>
      <p:bold r:id="rId42"/>
    </p:embeddedFont>
    <p:embeddedFont>
      <p:font typeface="Montserrat Underlin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3EC64E-C671-4FBA-989F-F04F6104D907}">
  <a:tblStyle styleId="{173EC64E-C671-4FBA-989F-F04F6104D90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bold.fntdata"/><Relationship Id="rId20" Type="http://schemas.openxmlformats.org/officeDocument/2006/relationships/slide" Target="slides/slide14.xml"/><Relationship Id="rId42" Type="http://schemas.openxmlformats.org/officeDocument/2006/relationships/font" Target="fonts/KaiseiDecol-bold.fntdata"/><Relationship Id="rId41" Type="http://schemas.openxmlformats.org/officeDocument/2006/relationships/font" Target="fonts/KaiseiDecol-regular.fntdata"/><Relationship Id="rId22" Type="http://schemas.openxmlformats.org/officeDocument/2006/relationships/slide" Target="slides/slide16.xml"/><Relationship Id="rId44" Type="http://schemas.openxmlformats.org/officeDocument/2006/relationships/font" Target="fonts/MontserratUnderline-bold.fntdata"/><Relationship Id="rId21" Type="http://schemas.openxmlformats.org/officeDocument/2006/relationships/slide" Target="slides/slide15.xml"/><Relationship Id="rId43" Type="http://schemas.openxmlformats.org/officeDocument/2006/relationships/font" Target="fonts/MontserratUnderline-regular.fntdata"/><Relationship Id="rId24" Type="http://schemas.openxmlformats.org/officeDocument/2006/relationships/slide" Target="slides/slide18.xml"/><Relationship Id="rId46" Type="http://schemas.openxmlformats.org/officeDocument/2006/relationships/font" Target="fonts/MontserratUnderline-boldItalic.fntdata"/><Relationship Id="rId23" Type="http://schemas.openxmlformats.org/officeDocument/2006/relationships/slide" Target="slides/slide17.xml"/><Relationship Id="rId45" Type="http://schemas.openxmlformats.org/officeDocument/2006/relationships/font" Target="fonts/MontserratUnderlin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hareTechMon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ondamento-regular.fntdata"/><Relationship Id="rId10" Type="http://schemas.openxmlformats.org/officeDocument/2006/relationships/slide" Target="slides/slide4.xml"/><Relationship Id="rId32" Type="http://schemas.openxmlformats.org/officeDocument/2006/relationships/font" Target="fonts/Sofia-regular.fntdata"/><Relationship Id="rId13" Type="http://schemas.openxmlformats.org/officeDocument/2006/relationships/slide" Target="slides/slide7.xml"/><Relationship Id="rId35" Type="http://schemas.openxmlformats.org/officeDocument/2006/relationships/font" Target="fonts/VictorMono-regular.fntdata"/><Relationship Id="rId12" Type="http://schemas.openxmlformats.org/officeDocument/2006/relationships/slide" Target="slides/slide6.xml"/><Relationship Id="rId34" Type="http://schemas.openxmlformats.org/officeDocument/2006/relationships/font" Target="fonts/Fondamento-italic.fntdata"/><Relationship Id="rId15" Type="http://schemas.openxmlformats.org/officeDocument/2006/relationships/slide" Target="slides/slide9.xml"/><Relationship Id="rId37" Type="http://schemas.openxmlformats.org/officeDocument/2006/relationships/font" Target="fonts/VictorMono-italic.fntdata"/><Relationship Id="rId14" Type="http://schemas.openxmlformats.org/officeDocument/2006/relationships/slide" Target="slides/slide8.xml"/><Relationship Id="rId36" Type="http://schemas.openxmlformats.org/officeDocument/2006/relationships/font" Target="fonts/VictorMono-bold.fntdata"/><Relationship Id="rId17" Type="http://schemas.openxmlformats.org/officeDocument/2006/relationships/slide" Target="slides/slide11.xml"/><Relationship Id="rId39" Type="http://schemas.openxmlformats.org/officeDocument/2006/relationships/font" Target="fonts/Sora-regular.fntdata"/><Relationship Id="rId16" Type="http://schemas.openxmlformats.org/officeDocument/2006/relationships/slide" Target="slides/slide10.xml"/><Relationship Id="rId38" Type="http://schemas.openxmlformats.org/officeDocument/2006/relationships/font" Target="fonts/Victor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a825321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ba82532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a82532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a82532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ba82532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ba82532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a82532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a82532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ba82532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ba82532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a82532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a82532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ba82532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ba82532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ba82532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ba825321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ba82532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ba82532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ba825321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ba825321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ba8253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ba8253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c05a84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c05a84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05a844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c05a844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c05a844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c05a844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c05a844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c05a844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ba82532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ba825321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a82532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a82532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ba82532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ba82532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ba82532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ba82532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ba82532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ba82532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ba82532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ba82532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ba82532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ba82532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ba82532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ba82532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07 ARM Stacks and Frames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a:t>
            </a:r>
            <a:endParaRPr/>
          </a:p>
        </p:txBody>
      </p:sp>
      <p:sp>
        <p:nvSpPr>
          <p:cNvPr id="212" name="Google Shape;2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Assume, at the beginning, the Stack Pointer points to address 0xbefff6f8, which represents the last item in the Stack. At this moment, we see that it stores some value (just an example):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B54561"/>
                </a:solidFill>
                <a:latin typeface="Victor Mono"/>
                <a:ea typeface="Victor Mono"/>
                <a:cs typeface="Victor Mono"/>
                <a:sym typeface="Victor Mono"/>
              </a:rPr>
              <a:t>0xbefff6f8: 0xb6fc7000</a:t>
            </a:r>
            <a:endParaRPr>
              <a:solidFill>
                <a:srgbClr val="B54561"/>
              </a:solidFill>
              <a:latin typeface="Victor Mono"/>
              <a:ea typeface="Victor Mono"/>
              <a:cs typeface="Victor Mono"/>
              <a:sym typeface="Victor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18" name="Google Shape;21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After executing the first (</a:t>
            </a:r>
            <a:r>
              <a:rPr lang="en">
                <a:latin typeface="Share Tech Mono"/>
                <a:ea typeface="Share Tech Mono"/>
                <a:cs typeface="Share Tech Mono"/>
                <a:sym typeface="Share Tech Mono"/>
              </a:rPr>
              <a:t>MOV</a:t>
            </a:r>
            <a:r>
              <a:rPr lang="en"/>
              <a:t>) instruction, nothing changes in terms of the Stack. </a:t>
            </a:r>
            <a:endParaRPr/>
          </a:p>
          <a:p>
            <a:pPr indent="0" lvl="0" marL="0" rtl="0" algn="l">
              <a:spcBef>
                <a:spcPts val="1000"/>
              </a:spcBef>
              <a:spcAft>
                <a:spcPts val="0"/>
              </a:spcAft>
              <a:buNone/>
            </a:pPr>
            <a:r>
              <a:rPr lang="en"/>
              <a:t>When we execute the </a:t>
            </a:r>
            <a:r>
              <a:rPr lang="en">
                <a:latin typeface="Share Tech Mono"/>
                <a:ea typeface="Share Tech Mono"/>
                <a:cs typeface="Share Tech Mono"/>
                <a:sym typeface="Share Tech Mono"/>
              </a:rPr>
              <a:t>PUSH</a:t>
            </a:r>
            <a:r>
              <a:rPr lang="en"/>
              <a:t> instruction, the following happens:</a:t>
            </a:r>
            <a:endParaRPr/>
          </a:p>
          <a:p>
            <a:pPr indent="-351948" lvl="0" marL="457200" rtl="0" algn="l">
              <a:spcBef>
                <a:spcPts val="1000"/>
              </a:spcBef>
              <a:spcAft>
                <a:spcPts val="0"/>
              </a:spcAft>
              <a:buSzPct val="100000"/>
              <a:buChar char="●"/>
            </a:pPr>
            <a:r>
              <a:rPr lang="en"/>
              <a:t>First, the value of </a:t>
            </a:r>
            <a:r>
              <a:rPr lang="en">
                <a:latin typeface="Share Tech Mono"/>
                <a:ea typeface="Share Tech Mono"/>
                <a:cs typeface="Share Tech Mono"/>
                <a:sym typeface="Share Tech Mono"/>
              </a:rPr>
              <a:t>SP</a:t>
            </a:r>
            <a:r>
              <a:rPr lang="en"/>
              <a:t> is decreased by 4 (4 bytes = 32 bits). </a:t>
            </a:r>
            <a:endParaRPr/>
          </a:p>
          <a:p>
            <a:pPr indent="-351948" lvl="0" marL="457200" rtl="0" algn="l">
              <a:spcBef>
                <a:spcPts val="0"/>
              </a:spcBef>
              <a:spcAft>
                <a:spcPts val="0"/>
              </a:spcAft>
              <a:buSzPct val="100000"/>
              <a:buChar char="●"/>
            </a:pPr>
            <a:r>
              <a:rPr lang="en"/>
              <a:t>Then, the contents of </a:t>
            </a:r>
            <a:r>
              <a:rPr lang="en">
                <a:latin typeface="Share Tech Mono"/>
                <a:ea typeface="Share Tech Mono"/>
                <a:cs typeface="Share Tech Mono"/>
                <a:sym typeface="Share Tech Mono"/>
              </a:rPr>
              <a:t>R0</a:t>
            </a:r>
            <a:r>
              <a:rPr lang="en"/>
              <a:t> are stored to the new address specified by </a:t>
            </a:r>
            <a:r>
              <a:rPr lang="en">
                <a:latin typeface="Share Tech Mono"/>
                <a:ea typeface="Share Tech Mono"/>
                <a:cs typeface="Share Tech Mono"/>
                <a:sym typeface="Share Tech Mono"/>
              </a:rPr>
              <a:t>SP</a:t>
            </a:r>
            <a:r>
              <a:rPr lang="en"/>
              <a:t>. </a:t>
            </a:r>
            <a:endParaRPr/>
          </a:p>
          <a:p>
            <a:pPr indent="-351948" lvl="0" marL="457200" rtl="0" algn="l">
              <a:spcBef>
                <a:spcPts val="0"/>
              </a:spcBef>
              <a:spcAft>
                <a:spcPts val="0"/>
              </a:spcAft>
              <a:buSzPct val="100000"/>
              <a:buChar char="●"/>
            </a:pPr>
            <a:r>
              <a:rPr lang="en"/>
              <a:t>When we now examine the updated memory location referenced by </a:t>
            </a:r>
            <a:r>
              <a:rPr lang="en">
                <a:latin typeface="Share Tech Mono"/>
                <a:ea typeface="Share Tech Mono"/>
                <a:cs typeface="Share Tech Mono"/>
                <a:sym typeface="Share Tech Mono"/>
              </a:rPr>
              <a:t>SP</a:t>
            </a:r>
            <a:r>
              <a:rPr lang="en"/>
              <a:t>, we see that a 32 bit value of integer 2 is stored at that location:</a:t>
            </a:r>
            <a:endParaRPr/>
          </a:p>
          <a:p>
            <a:pPr indent="0" lvl="0" marL="457200" rtl="0" algn="l">
              <a:spcBef>
                <a:spcPts val="1000"/>
              </a:spcBef>
              <a:spcAft>
                <a:spcPts val="1000"/>
              </a:spcAft>
              <a:buNone/>
            </a:pPr>
            <a:r>
              <a:rPr lang="en">
                <a:solidFill>
                  <a:srgbClr val="B54561"/>
                </a:solidFill>
                <a:latin typeface="Victor Mono"/>
                <a:ea typeface="Victor Mono"/>
                <a:cs typeface="Victor Mono"/>
                <a:sym typeface="Victor Mono"/>
              </a:rPr>
              <a:t>0xbefff6f4: 0x00000002</a:t>
            </a:r>
            <a:endParaRPr>
              <a:solidFill>
                <a:srgbClr val="B54561"/>
              </a:solidFill>
              <a:latin typeface="Victor Mono"/>
              <a:ea typeface="Victor Mono"/>
              <a:cs typeface="Victor Mono"/>
              <a:sym typeface="Victor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24" name="Google Shape;22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instruction (</a:t>
            </a:r>
            <a:r>
              <a:rPr lang="en">
                <a:latin typeface="Share Tech Mono"/>
                <a:ea typeface="Share Tech Mono"/>
                <a:cs typeface="Share Tech Mono"/>
                <a:sym typeface="Share Tech Mono"/>
              </a:rPr>
              <a:t>MOV R0, #3</a:t>
            </a:r>
            <a:r>
              <a:rPr lang="en"/>
              <a:t>) in our example is used to simulate the corruption of the R0.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We then use </a:t>
            </a:r>
            <a:r>
              <a:rPr lang="en">
                <a:latin typeface="Share Tech Mono"/>
                <a:ea typeface="Share Tech Mono"/>
                <a:cs typeface="Share Tech Mono"/>
                <a:sym typeface="Share Tech Mono"/>
              </a:rPr>
              <a:t>POP</a:t>
            </a:r>
            <a:r>
              <a:rPr lang="en"/>
              <a:t> to restore a previously saved value of </a:t>
            </a:r>
            <a:r>
              <a:rPr lang="en">
                <a:latin typeface="Share Tech Mono"/>
                <a:ea typeface="Share Tech Mono"/>
                <a:cs typeface="Share Tech Mono"/>
                <a:sym typeface="Share Tech Mono"/>
              </a:rPr>
              <a:t>R0</a:t>
            </a: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When the </a:t>
            </a:r>
            <a:r>
              <a:rPr lang="en">
                <a:latin typeface="Share Tech Mono"/>
                <a:ea typeface="Share Tech Mono"/>
                <a:cs typeface="Share Tech Mono"/>
                <a:sym typeface="Share Tech Mono"/>
              </a:rPr>
              <a:t>POP</a:t>
            </a:r>
            <a:r>
              <a:rPr lang="en"/>
              <a:t> gets executed, the following happens:</a:t>
            </a:r>
            <a:endParaRPr/>
          </a:p>
          <a:p>
            <a:pPr indent="-331946" lvl="0" marL="457200" rtl="0" algn="l">
              <a:spcBef>
                <a:spcPts val="1000"/>
              </a:spcBef>
              <a:spcAft>
                <a:spcPts val="0"/>
              </a:spcAft>
              <a:buSzPct val="100000"/>
              <a:buChar char="●"/>
            </a:pPr>
            <a:r>
              <a:rPr lang="en"/>
              <a:t>First, 32 bits of data are read from the memory location (0xbefff6f4) currently pointed by the address in </a:t>
            </a:r>
            <a:r>
              <a:rPr lang="en">
                <a:latin typeface="Share Tech Mono"/>
                <a:ea typeface="Share Tech Mono"/>
                <a:cs typeface="Share Tech Mono"/>
                <a:sym typeface="Share Tech Mono"/>
              </a:rPr>
              <a:t>SP</a:t>
            </a:r>
            <a:r>
              <a:rPr lang="en"/>
              <a:t>. </a:t>
            </a:r>
            <a:endParaRPr/>
          </a:p>
          <a:p>
            <a:pPr indent="-331946" lvl="0" marL="457200" rtl="0" algn="l">
              <a:spcBef>
                <a:spcPts val="0"/>
              </a:spcBef>
              <a:spcAft>
                <a:spcPts val="0"/>
              </a:spcAft>
              <a:buSzPct val="100000"/>
              <a:buChar char="●"/>
            </a:pPr>
            <a:r>
              <a:rPr lang="en"/>
              <a:t>Then, the </a:t>
            </a:r>
            <a:r>
              <a:rPr lang="en">
                <a:latin typeface="Share Tech Mono"/>
                <a:ea typeface="Share Tech Mono"/>
                <a:cs typeface="Share Tech Mono"/>
                <a:sym typeface="Share Tech Mono"/>
              </a:rPr>
              <a:t>SP</a:t>
            </a:r>
            <a:r>
              <a:rPr lang="en"/>
              <a:t> register’s value is increased by 4 (becomes 0xbefff6f8 again). </a:t>
            </a:r>
            <a:endParaRPr/>
          </a:p>
          <a:p>
            <a:pPr indent="-331946" lvl="0" marL="457200" rtl="0" algn="l">
              <a:spcBef>
                <a:spcPts val="0"/>
              </a:spcBef>
              <a:spcAft>
                <a:spcPts val="0"/>
              </a:spcAft>
              <a:buSzPct val="100000"/>
              <a:buChar char="●"/>
            </a:pPr>
            <a:r>
              <a:rPr lang="en"/>
              <a:t>The register </a:t>
            </a:r>
            <a:r>
              <a:rPr lang="en">
                <a:latin typeface="Share Tech Mono"/>
                <a:ea typeface="Share Tech Mono"/>
                <a:cs typeface="Share Tech Mono"/>
                <a:sym typeface="Share Tech Mono"/>
              </a:rPr>
              <a:t>R0</a:t>
            </a:r>
            <a:r>
              <a:rPr lang="en"/>
              <a:t> contains integer value 2 as a result.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Stacks in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Takes Advantage of Stacks</a:t>
            </a:r>
            <a:endParaRPr/>
          </a:p>
        </p:txBody>
      </p:sp>
      <p:sp>
        <p:nvSpPr>
          <p:cNvPr id="235" name="Google Shape;23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unctions take advantage of Stack for saving local variables, preserving register state,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To keep everything organized, functions use Stack Frames, a localized memory portion within the stack which is dedicated for a specific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1" name="Google Shape;24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stack frame gets created in the prologue (more about this in the next section) of a function.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Frame Pointer (</a:t>
            </a:r>
            <a:r>
              <a:rPr lang="en">
                <a:latin typeface="Share Tech Mono"/>
                <a:ea typeface="Share Tech Mono"/>
                <a:cs typeface="Share Tech Mono"/>
                <a:sym typeface="Share Tech Mono"/>
              </a:rPr>
              <a:t>FP</a:t>
            </a:r>
            <a:r>
              <a:rPr lang="en"/>
              <a:t>) is set to the bottom of the stack frame and then stack buffer for the Stack Frame is allocated.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stack frame (starting from it’s bottom) generally contains the return address (previous </a:t>
            </a:r>
            <a:r>
              <a:rPr lang="en">
                <a:latin typeface="Share Tech Mono"/>
                <a:ea typeface="Share Tech Mono"/>
                <a:cs typeface="Share Tech Mono"/>
                <a:sym typeface="Share Tech Mono"/>
              </a:rPr>
              <a:t>LR</a:t>
            </a:r>
            <a:r>
              <a:rPr lang="en"/>
              <a:t>), previous Frame Pointer, any registers that need to be preserved, function parameters (in case the function accepts more than 4), local variables,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While the actual contents of the Stack Frame may vary, the ones outlined before are the most common. Finally, the Stack Frame gets destroyed during the epilogue of a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t>
            </a:r>
            <a:r>
              <a:rPr lang="en"/>
              <a:t>llustration of a Stack Frame within the Stack:</a:t>
            </a:r>
            <a:endParaRPr/>
          </a:p>
        </p:txBody>
      </p:sp>
      <p:pic>
        <p:nvPicPr>
          <p:cNvPr id="253" name="Google Shape;253;p33"/>
          <p:cNvPicPr preferRelativeResize="0"/>
          <p:nvPr/>
        </p:nvPicPr>
        <p:blipFill>
          <a:blip r:embed="rId3">
            <a:alphaModFix/>
          </a:blip>
          <a:stretch>
            <a:fillRect/>
          </a:stretch>
        </p:blipFill>
        <p:spPr>
          <a:xfrm>
            <a:off x="2070875" y="784250"/>
            <a:ext cx="4456250" cy="4111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259" name="Google Shape;259;p3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main()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res = 0;</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a = 1;</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b = 2;</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res = max(a,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res;</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int max(int a,int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do_nothing();</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if(a&lt;b) { return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else { return a;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2C7048"/>
                </a:solidFill>
                <a:latin typeface="Share Tech Mono"/>
                <a:ea typeface="Share Tech Mono"/>
                <a:cs typeface="Share Tech Mono"/>
                <a:sym typeface="Share Tech Mono"/>
              </a:rPr>
              <a:t>int do_nothing() {  return 0; }</a:t>
            </a:r>
            <a:endParaRPr>
              <a:solidFill>
                <a:srgbClr val="2C7048"/>
              </a:solidFill>
              <a:latin typeface="Share Tech Mono"/>
              <a:ea typeface="Share Tech Mono"/>
              <a:cs typeface="Share Tech Mono"/>
              <a:sym typeface="Share Tech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Continues …</a:t>
            </a:r>
            <a:endParaRPr/>
          </a:p>
        </p:txBody>
      </p:sp>
      <p:pic>
        <p:nvPicPr>
          <p:cNvPr id="265" name="Google Shape;265;p35"/>
          <p:cNvPicPr preferRelativeResize="0"/>
          <p:nvPr/>
        </p:nvPicPr>
        <p:blipFill>
          <a:blip r:embed="rId3">
            <a:alphaModFix/>
          </a:blip>
          <a:stretch>
            <a:fillRect/>
          </a:stretch>
        </p:blipFill>
        <p:spPr>
          <a:xfrm>
            <a:off x="687725" y="1126725"/>
            <a:ext cx="3949369" cy="3820976"/>
          </a:xfrm>
          <a:prstGeom prst="rect">
            <a:avLst/>
          </a:prstGeom>
          <a:noFill/>
          <a:ln>
            <a:noFill/>
          </a:ln>
        </p:spPr>
      </p:pic>
      <p:sp>
        <p:nvSpPr>
          <p:cNvPr id="266" name="Google Shape;266;p35"/>
          <p:cNvSpPr txBox="1"/>
          <p:nvPr/>
        </p:nvSpPr>
        <p:spPr>
          <a:xfrm>
            <a:off x="4841550" y="1211925"/>
            <a:ext cx="3877500" cy="4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We are about to leave the function max (see the arrow in the disassembly at the bottom).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At this state, the FP (R11) points to 0xbefff254 which is the bottom of our Stack Frame.</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 This address on the Stack (green addresses) stores 0x00010418 which is the return address (previous LR).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4 bytes above this (at 0xbefff250) we have a value 0xbefff26c, which is the address of a previous Frame Pointer.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The 0x1 and 0x2 at addresses 0xbefff24c and 0xbefff248 are local variables which were used during the execution of the function max.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So the Stack Frame which we just analyzed had only LR, FP and two local variables.</a:t>
            </a:r>
            <a:endParaRPr sz="1200">
              <a:solidFill>
                <a:srgbClr val="0E3042"/>
              </a:solidFill>
              <a:latin typeface="Kaisei Decol"/>
              <a:ea typeface="Kaisei Decol"/>
              <a:cs typeface="Kaisei Decol"/>
              <a:sym typeface="Kaisei Deco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Stacks</a:t>
            </a:r>
            <a:endParaRPr/>
          </a:p>
        </p:txBody>
      </p:sp>
      <p:sp>
        <p:nvSpPr>
          <p:cNvPr id="163" name="Google Shape;163;p18"/>
          <p:cNvSpPr txBox="1"/>
          <p:nvPr>
            <p:ph idx="1" type="body"/>
          </p:nvPr>
        </p:nvSpPr>
        <p:spPr>
          <a:xfrm>
            <a:off x="1101500" y="1152475"/>
            <a:ext cx="63009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a:t>Generally speaking, the Stack is a memory region within the program/process. This part of the memory gets allocated when a process is created. We use Stack for storing temporary data such as local variables of some function, environment variables which helps us to transition between the functions,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2" name="Google Shape;272;p36"/>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    void swap (int*, int*);</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main (void)</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x = 2, y = 3;</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swap (&amp;x, &amp;y);        /* swap x and y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swap (int *a, int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temp = *a;</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 =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*b =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8" name="Google Shape;278;p37"/>
          <p:cNvSpPr txBox="1"/>
          <p:nvPr>
            <p:ph idx="1" type="body"/>
          </p:nvPr>
        </p:nvSpPr>
        <p:spPr>
          <a:xfrm>
            <a:off x="311825" y="1566300"/>
            <a:ext cx="4196100" cy="33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523"/>
              <a:buNone/>
            </a:pPr>
            <a:r>
              <a:rPr lang="en" sz="755"/>
              <a:t>     	MOV    SP, #0x00000000  @ (0)</a:t>
            </a:r>
            <a:endParaRPr sz="755"/>
          </a:p>
          <a:p>
            <a:pPr indent="0" lvl="0" marL="0" rtl="0" algn="l">
              <a:spcBef>
                <a:spcPts val="0"/>
              </a:spcBef>
              <a:spcAft>
                <a:spcPts val="0"/>
              </a:spcAft>
              <a:buSzPts val="523"/>
              <a:buNone/>
            </a:pPr>
            <a:r>
              <a:rPr lang="en" sz="755"/>
              <a:t>      	MOV    FP, #0xFFFFFF00  @ (4)</a:t>
            </a:r>
            <a:endParaRPr sz="755"/>
          </a:p>
          <a:p>
            <a:pPr indent="0" lvl="0" marL="0" rtl="0" algn="l">
              <a:spcBef>
                <a:spcPts val="0"/>
              </a:spcBef>
              <a:spcAft>
                <a:spcPts val="0"/>
              </a:spcAft>
              <a:buSzPts val="523"/>
              <a:buNone/>
            </a:pPr>
            <a:r>
              <a:rPr lang="en" sz="755"/>
              <a:t>      	B      main             @ (</a:t>
            </a:r>
            <a:endParaRPr sz="755"/>
          </a:p>
          <a:p>
            <a:pPr indent="0" lvl="0" marL="0" rtl="0" algn="l">
              <a:spcBef>
                <a:spcPts val="0"/>
              </a:spcBef>
              <a:spcAft>
                <a:spcPts val="0"/>
              </a:spcAft>
              <a:buSzPts val="523"/>
              <a:buNone/>
            </a:pPr>
            <a:r>
              <a:rPr lang="en" sz="755"/>
              <a:t>swap: 	PUSH   {FP}             @ (12)</a:t>
            </a:r>
            <a:endParaRPr sz="755"/>
          </a:p>
          <a:p>
            <a:pPr indent="0" lvl="0" marL="0" rtl="0" algn="l">
              <a:spcBef>
                <a:spcPts val="0"/>
              </a:spcBef>
              <a:spcAft>
                <a:spcPts val="0"/>
              </a:spcAft>
              <a:buSzPts val="523"/>
              <a:buNone/>
            </a:pPr>
            <a:r>
              <a:rPr lang="en" sz="755"/>
              <a:t>      	MOV    FP, SP           @ (16)</a:t>
            </a:r>
            <a:endParaRPr sz="755"/>
          </a:p>
          <a:p>
            <a:pPr indent="0" lvl="0" marL="0" rtl="0" algn="l">
              <a:spcBef>
                <a:spcPts val="0"/>
              </a:spcBef>
              <a:spcAft>
                <a:spcPts val="0"/>
              </a:spcAft>
              <a:buSzPts val="523"/>
              <a:buNone/>
            </a:pPr>
            <a:r>
              <a:rPr lang="en" sz="755"/>
              <a:t>      	SUB    SP, SP, #4       @ (20)</a:t>
            </a:r>
            <a:endParaRPr sz="755"/>
          </a:p>
          <a:p>
            <a:pPr indent="0" lvl="0" marL="0" rtl="0" algn="l">
              <a:spcBef>
                <a:spcPts val="0"/>
              </a:spcBef>
              <a:spcAft>
                <a:spcPts val="0"/>
              </a:spcAft>
              <a:buSzPts val="523"/>
              <a:buNone/>
            </a:pPr>
            <a:r>
              <a:rPr lang="en" sz="755"/>
              <a:t>      	LDR    R1, [FP, #4]     @ get address of parameter a (24)</a:t>
            </a:r>
            <a:endParaRPr sz="755"/>
          </a:p>
          <a:p>
            <a:pPr indent="0" lvl="0" marL="0" rtl="0" algn="l">
              <a:spcBef>
                <a:spcPts val="0"/>
              </a:spcBef>
              <a:spcAft>
                <a:spcPts val="0"/>
              </a:spcAft>
              <a:buSzPts val="523"/>
              <a:buNone/>
            </a:pPr>
            <a:r>
              <a:rPr lang="en" sz="755"/>
              <a:t>      	LDR    R2, [R1]         @ get value of parameter a (28)</a:t>
            </a:r>
            <a:endParaRPr sz="755"/>
          </a:p>
          <a:p>
            <a:pPr indent="0" lvl="0" marL="0" rtl="0" algn="l">
              <a:spcBef>
                <a:spcPts val="0"/>
              </a:spcBef>
              <a:spcAft>
                <a:spcPts val="0"/>
              </a:spcAft>
              <a:buSzPts val="523"/>
              <a:buNone/>
            </a:pPr>
            <a:r>
              <a:rPr lang="en" sz="755"/>
              <a:t>      	STR    R2, [FP, #-4]    @ store a in temp in stack frame (32)</a:t>
            </a:r>
            <a:endParaRPr sz="755"/>
          </a:p>
          <a:p>
            <a:pPr indent="0" lvl="0" marL="0" rtl="0" algn="l">
              <a:spcBef>
                <a:spcPts val="0"/>
              </a:spcBef>
              <a:spcAft>
                <a:spcPts val="0"/>
              </a:spcAft>
              <a:buSzPts val="523"/>
              <a:buNone/>
            </a:pPr>
            <a:r>
              <a:rPr lang="en" sz="755"/>
              <a:t>      	LDR    R0, [FP, #8]     @ get address of parameter b (36)</a:t>
            </a:r>
            <a:endParaRPr sz="755"/>
          </a:p>
          <a:p>
            <a:pPr indent="0" lvl="0" marL="0" rtl="0" algn="l">
              <a:spcBef>
                <a:spcPts val="0"/>
              </a:spcBef>
              <a:spcAft>
                <a:spcPts val="0"/>
              </a:spcAft>
              <a:buSzPts val="523"/>
              <a:buNone/>
            </a:pPr>
            <a:r>
              <a:rPr lang="en" sz="755"/>
              <a:t>      	LDR    R3, [R0]         @ get value of parameter b (40)</a:t>
            </a:r>
            <a:endParaRPr sz="755"/>
          </a:p>
          <a:p>
            <a:pPr indent="0" lvl="0" marL="0" rtl="0" algn="l">
              <a:spcBef>
                <a:spcPts val="0"/>
              </a:spcBef>
              <a:spcAft>
                <a:spcPts val="0"/>
              </a:spcAft>
              <a:buSzPts val="523"/>
              <a:buNone/>
            </a:pPr>
            <a:r>
              <a:rPr lang="en" sz="755"/>
              <a:t>      	STR    R3, [R1]         @ store parameter b in parameter a 44)</a:t>
            </a:r>
            <a:endParaRPr sz="755"/>
          </a:p>
          <a:p>
            <a:pPr indent="0" lvl="0" marL="0" rtl="0" algn="l">
              <a:spcBef>
                <a:spcPts val="0"/>
              </a:spcBef>
              <a:spcAft>
                <a:spcPts val="0"/>
              </a:spcAft>
              <a:buSzPts val="523"/>
              <a:buNone/>
            </a:pPr>
            <a:r>
              <a:rPr lang="en" sz="755"/>
              <a:t>      	LDR    R3, [FP, #-4]    @ get temp from stack frame (48)           </a:t>
            </a:r>
            <a:endParaRPr sz="755"/>
          </a:p>
          <a:p>
            <a:pPr indent="0" lvl="0" marL="0" rtl="0" algn="l">
              <a:spcBef>
                <a:spcPts val="0"/>
              </a:spcBef>
              <a:spcAft>
                <a:spcPts val="0"/>
              </a:spcAft>
              <a:buSzPts val="523"/>
              <a:buNone/>
            </a:pPr>
            <a:r>
              <a:rPr lang="en" sz="755"/>
              <a:t>      	STR    R3, [R0]         @ store temp in b (52)</a:t>
            </a:r>
            <a:endParaRPr sz="755"/>
          </a:p>
          <a:p>
            <a:pPr indent="0" lvl="0" marL="0" rtl="0" algn="l">
              <a:spcBef>
                <a:spcPts val="0"/>
              </a:spcBef>
              <a:spcAft>
                <a:spcPts val="0"/>
              </a:spcAft>
              <a:buSzPts val="523"/>
              <a:buNone/>
            </a:pPr>
            <a:r>
              <a:rPr lang="en" sz="755"/>
              <a:t>      	MOV    SP, FP           @ Collapse stack frame; restore sp (56)</a:t>
            </a:r>
            <a:endParaRPr sz="755"/>
          </a:p>
          <a:p>
            <a:pPr indent="0" lvl="0" marL="0" rtl="0" algn="l">
              <a:spcBef>
                <a:spcPts val="0"/>
              </a:spcBef>
              <a:spcAft>
                <a:spcPts val="0"/>
              </a:spcAft>
              <a:buSzPts val="523"/>
              <a:buNone/>
            </a:pPr>
            <a:r>
              <a:rPr lang="en" sz="755"/>
              <a:t>      	POP    {FP}             @ (60)</a:t>
            </a:r>
            <a:endParaRPr sz="755"/>
          </a:p>
          <a:p>
            <a:pPr indent="0" lvl="0" marL="0" rtl="0" algn="l">
              <a:spcBef>
                <a:spcPts val="0"/>
              </a:spcBef>
              <a:spcAft>
                <a:spcPts val="0"/>
              </a:spcAft>
              <a:buSzPts val="523"/>
              <a:buNone/>
            </a:pPr>
            <a:r>
              <a:rPr lang="en" sz="755"/>
              <a:t>      	MOV    PC, LR           @ (64)</a:t>
            </a:r>
            <a:endParaRPr sz="755"/>
          </a:p>
        </p:txBody>
      </p:sp>
      <p:sp>
        <p:nvSpPr>
          <p:cNvPr id="279" name="Google Shape;279;p37"/>
          <p:cNvSpPr txBox="1"/>
          <p:nvPr>
            <p:ph idx="1" type="body"/>
          </p:nvPr>
        </p:nvSpPr>
        <p:spPr>
          <a:xfrm>
            <a:off x="4572125" y="1566300"/>
            <a:ext cx="4260300" cy="3363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688"/>
              <a:buFont typeface="Arial"/>
              <a:buNone/>
            </a:pPr>
            <a:r>
              <a:rPr lang="en" sz="825"/>
              <a:t>main: 	PUSH   {FP}             @ (68)</a:t>
            </a:r>
            <a:endParaRPr sz="825"/>
          </a:p>
          <a:p>
            <a:pPr indent="0" lvl="0" marL="0" rtl="0" algn="l">
              <a:lnSpc>
                <a:spcPct val="105000"/>
              </a:lnSpc>
              <a:spcBef>
                <a:spcPts val="0"/>
              </a:spcBef>
              <a:spcAft>
                <a:spcPts val="0"/>
              </a:spcAft>
              <a:buClr>
                <a:schemeClr val="dk1"/>
              </a:buClr>
              <a:buSzPts val="688"/>
              <a:buFont typeface="Arial"/>
              <a:buNone/>
            </a:pPr>
            <a:r>
              <a:rPr lang="en" sz="825"/>
              <a:t>      	MOV    FP, SP           @ (72)</a:t>
            </a:r>
            <a:endParaRPr sz="825"/>
          </a:p>
          <a:p>
            <a:pPr indent="0" lvl="0" marL="0" rtl="0" algn="l">
              <a:lnSpc>
                <a:spcPct val="105000"/>
              </a:lnSpc>
              <a:spcBef>
                <a:spcPts val="0"/>
              </a:spcBef>
              <a:spcAft>
                <a:spcPts val="0"/>
              </a:spcAft>
              <a:buClr>
                <a:schemeClr val="dk1"/>
              </a:buClr>
              <a:buSzPts val="688"/>
              <a:buFont typeface="Arial"/>
              <a:buNone/>
            </a:pPr>
            <a:r>
              <a:rPr lang="en" sz="825"/>
              <a:t>      	SUB    SP, SP, #8       @ (76)</a:t>
            </a:r>
            <a:endParaRPr sz="825"/>
          </a:p>
          <a:p>
            <a:pPr indent="0" lvl="0" marL="0" rtl="0" algn="l">
              <a:lnSpc>
                <a:spcPct val="105000"/>
              </a:lnSpc>
              <a:spcBef>
                <a:spcPts val="0"/>
              </a:spcBef>
              <a:spcAft>
                <a:spcPts val="0"/>
              </a:spcAft>
              <a:buClr>
                <a:schemeClr val="dk1"/>
              </a:buClr>
              <a:buSzPts val="688"/>
              <a:buFont typeface="Arial"/>
              <a:buNone/>
            </a:pPr>
            <a:r>
              <a:rPr lang="en" sz="825"/>
              <a:t>      	ADR    R6, y            @ store y on the stack (80)</a:t>
            </a:r>
            <a:endParaRPr sz="825"/>
          </a:p>
          <a:p>
            <a:pPr indent="0" lvl="0" marL="0" rtl="0" algn="l">
              <a:lnSpc>
                <a:spcPct val="105000"/>
              </a:lnSpc>
              <a:spcBef>
                <a:spcPts val="0"/>
              </a:spcBef>
              <a:spcAft>
                <a:spcPts val="0"/>
              </a:spcAft>
              <a:buClr>
                <a:schemeClr val="dk1"/>
              </a:buClr>
              <a:buSzPts val="688"/>
              <a:buFont typeface="Arial"/>
              <a:buNone/>
            </a:pPr>
            <a:r>
              <a:rPr lang="en" sz="825"/>
              <a:t>      	STR    R6, [fp, #-4]    @ store &amp;y on the stack (84)</a:t>
            </a:r>
            <a:endParaRPr sz="825"/>
          </a:p>
          <a:p>
            <a:pPr indent="0" lvl="0" marL="0" rtl="0" algn="l">
              <a:lnSpc>
                <a:spcPct val="105000"/>
              </a:lnSpc>
              <a:spcBef>
                <a:spcPts val="0"/>
              </a:spcBef>
              <a:spcAft>
                <a:spcPts val="0"/>
              </a:spcAft>
              <a:buClr>
                <a:schemeClr val="dk1"/>
              </a:buClr>
              <a:buSzPts val="688"/>
              <a:buFont typeface="Arial"/>
              <a:buNone/>
            </a:pPr>
            <a:r>
              <a:rPr lang="en" sz="825"/>
              <a:t>      	ADR    R6, x            @ (88)</a:t>
            </a:r>
            <a:endParaRPr sz="825"/>
          </a:p>
          <a:p>
            <a:pPr indent="0" lvl="0" marL="0" rtl="0" algn="l">
              <a:lnSpc>
                <a:spcPct val="105000"/>
              </a:lnSpc>
              <a:spcBef>
                <a:spcPts val="0"/>
              </a:spcBef>
              <a:spcAft>
                <a:spcPts val="0"/>
              </a:spcAft>
              <a:buClr>
                <a:schemeClr val="dk1"/>
              </a:buClr>
              <a:buSzPts val="688"/>
              <a:buFont typeface="Arial"/>
              <a:buNone/>
            </a:pPr>
            <a:r>
              <a:rPr lang="en" sz="825"/>
              <a:t>      	STR    R6, [fp, #-8]    @ store &amp;x on the stack (92)</a:t>
            </a:r>
            <a:endParaRPr sz="825"/>
          </a:p>
          <a:p>
            <a:pPr indent="0" lvl="0" marL="0" rtl="0" algn="l">
              <a:lnSpc>
                <a:spcPct val="105000"/>
              </a:lnSpc>
              <a:spcBef>
                <a:spcPts val="0"/>
              </a:spcBef>
              <a:spcAft>
                <a:spcPts val="0"/>
              </a:spcAft>
              <a:buClr>
                <a:schemeClr val="dk1"/>
              </a:buClr>
              <a:buSzPts val="688"/>
              <a:buFont typeface="Arial"/>
              <a:buNone/>
            </a:pPr>
            <a:r>
              <a:rPr lang="en" sz="825"/>
              <a:t>      	BL     swap             @ (96)</a:t>
            </a:r>
            <a:endParaRPr sz="825"/>
          </a:p>
          <a:p>
            <a:pPr indent="0" lvl="0" marL="0" rtl="0" algn="l">
              <a:lnSpc>
                <a:spcPct val="105000"/>
              </a:lnSpc>
              <a:spcBef>
                <a:spcPts val="0"/>
              </a:spcBef>
              <a:spcAft>
                <a:spcPts val="0"/>
              </a:spcAft>
              <a:buClr>
                <a:schemeClr val="dk1"/>
              </a:buClr>
              <a:buSzPts val="688"/>
              <a:buFont typeface="Arial"/>
              <a:buNone/>
            </a:pPr>
            <a:r>
              <a:rPr lang="en" sz="825"/>
              <a:t>      	MOV    SP, FP           @ Collapse frame; restore sp (100)</a:t>
            </a:r>
            <a:endParaRPr sz="825"/>
          </a:p>
          <a:p>
            <a:pPr indent="0" lvl="0" marL="0" rtl="0" algn="l">
              <a:lnSpc>
                <a:spcPct val="105000"/>
              </a:lnSpc>
              <a:spcBef>
                <a:spcPts val="0"/>
              </a:spcBef>
              <a:spcAft>
                <a:spcPts val="0"/>
              </a:spcAft>
              <a:buClr>
                <a:schemeClr val="dk1"/>
              </a:buClr>
              <a:buSzPts val="688"/>
              <a:buFont typeface="Arial"/>
              <a:buNone/>
            </a:pPr>
            <a:r>
              <a:rPr lang="en" sz="825"/>
              <a:t>      	POP    {FP}             @ (104)</a:t>
            </a:r>
            <a:endParaRPr sz="825"/>
          </a:p>
          <a:p>
            <a:pPr indent="0" lvl="0" marL="0" rtl="0" algn="l">
              <a:lnSpc>
                <a:spcPct val="105000"/>
              </a:lnSpc>
              <a:spcBef>
                <a:spcPts val="0"/>
              </a:spcBef>
              <a:spcAft>
                <a:spcPts val="0"/>
              </a:spcAft>
              <a:buClr>
                <a:schemeClr val="dk1"/>
              </a:buClr>
              <a:buSzPts val="688"/>
              <a:buFont typeface="Arial"/>
              <a:buNone/>
            </a:pPr>
            <a:r>
              <a:rPr lang="en" sz="825"/>
              <a:t>stop: 	B      stop             @ (108)</a:t>
            </a:r>
            <a:endParaRPr sz="825"/>
          </a:p>
          <a:p>
            <a:pPr indent="0" lvl="0" marL="0" rtl="0" algn="l">
              <a:lnSpc>
                <a:spcPct val="105000"/>
              </a:lnSpc>
              <a:spcBef>
                <a:spcPts val="0"/>
              </a:spcBef>
              <a:spcAft>
                <a:spcPts val="0"/>
              </a:spcAft>
              <a:buClr>
                <a:schemeClr val="dk1"/>
              </a:buClr>
              <a:buSzPts val="688"/>
              <a:buFont typeface="Arial"/>
              <a:buNone/>
            </a:pPr>
            <a:r>
              <a:rPr lang="en" sz="825"/>
              <a:t>x:     .word    2               @ (112)</a:t>
            </a:r>
            <a:endParaRPr sz="825"/>
          </a:p>
          <a:p>
            <a:pPr indent="0" lvl="0" marL="0" rtl="0" algn="l">
              <a:lnSpc>
                <a:spcPct val="105000"/>
              </a:lnSpc>
              <a:spcBef>
                <a:spcPts val="0"/>
              </a:spcBef>
              <a:spcAft>
                <a:spcPts val="0"/>
              </a:spcAft>
              <a:buClr>
                <a:schemeClr val="dk1"/>
              </a:buClr>
              <a:buSzPts val="688"/>
              <a:buFont typeface="Arial"/>
              <a:buNone/>
            </a:pPr>
            <a:r>
              <a:rPr lang="en" sz="825"/>
              <a:t>y:     .word    3               @ (116)</a:t>
            </a:r>
            <a:endParaRPr sz="82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85" name="Google Shape;285;p38"/>
          <p:cNvSpPr txBox="1"/>
          <p:nvPr>
            <p:ph idx="1" type="body"/>
          </p:nvPr>
        </p:nvSpPr>
        <p:spPr>
          <a:xfrm>
            <a:off x="311825" y="1566300"/>
            <a:ext cx="4212600" cy="33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mpy_ne(int, int)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abs(int</a:t>
            </a:r>
            <a:r>
              <a:rPr lang="en" sz="1700">
                <a:latin typeface="Share Tech Mono"/>
                <a:ea typeface="Share Tech Mono"/>
                <a:cs typeface="Share Tech Mono"/>
                <a:sym typeface="Share Tech Mono"/>
              </a:rPr>
              <a:t>)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main()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first = 8;</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second = -9;</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result;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result = mpy_ne(first, second);</a:t>
            </a:r>
            <a:endParaRPr sz="1700">
              <a:latin typeface="Share Tech Mono"/>
              <a:ea typeface="Share Tech Mono"/>
              <a:cs typeface="Share Tech Mono"/>
              <a:sym typeface="Share Tech Mono"/>
            </a:endParaRPr>
          </a:p>
          <a:p>
            <a:pPr indent="0" lvl="0" marL="0" rtl="0" algn="l">
              <a:spcBef>
                <a:spcPts val="0"/>
              </a:spcBef>
              <a:spcAft>
                <a:spcPts val="0"/>
              </a:spcAft>
              <a:buNone/>
            </a:pPr>
            <a:r>
              <a:rPr lang="en" sz="1700">
                <a:latin typeface="Share Tech Mono"/>
                <a:ea typeface="Share Tech Mono"/>
                <a:cs typeface="Share Tech Mono"/>
                <a:sym typeface="Share Tech Mono"/>
              </a:rPr>
              <a:t>}</a:t>
            </a:r>
            <a:endParaRPr sz="1700">
              <a:latin typeface="Share Tech Mono"/>
              <a:ea typeface="Share Tech Mono"/>
              <a:cs typeface="Share Tech Mono"/>
              <a:sym typeface="Share Tech Mono"/>
            </a:endParaRPr>
          </a:p>
        </p:txBody>
      </p:sp>
      <p:sp>
        <p:nvSpPr>
          <p:cNvPr id="286" name="Google Shape;286;p38"/>
          <p:cNvSpPr txBox="1"/>
          <p:nvPr>
            <p:ph idx="1" type="body"/>
          </p:nvPr>
        </p:nvSpPr>
        <p:spPr>
          <a:xfrm>
            <a:off x="4572000" y="1564648"/>
            <a:ext cx="4260300" cy="3349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mpy_ne (int num1; int 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int a, b,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a = abs(num1);</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b = abs(num2);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mult = 0;</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for (i = 0; i &lt; a; i++)</a:t>
            </a:r>
            <a:endParaRPr>
              <a:latin typeface="Share Tech Mono"/>
              <a:ea typeface="Share Tech Mono"/>
              <a:cs typeface="Share Tech Mono"/>
              <a:sym typeface="Share Tech Mono"/>
            </a:endParaRPr>
          </a:p>
          <a:p>
            <a:pPr indent="457200" lvl="0" marL="457200" rtl="0" algn="l">
              <a:spcBef>
                <a:spcPts val="0"/>
              </a:spcBef>
              <a:spcAft>
                <a:spcPts val="0"/>
              </a:spcAft>
              <a:buNone/>
            </a:pPr>
            <a:r>
              <a:rPr lang="en">
                <a:latin typeface="Share Tech Mono"/>
                <a:ea typeface="Share Tech Mono"/>
                <a:cs typeface="Share Tech Mono"/>
                <a:sym typeface="Share Tech Mono"/>
              </a:rPr>
              <a:t>mult = mult + b;</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(num1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(num2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return mult;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int abs(int x){</a:t>
            </a:r>
            <a:endParaRPr>
              <a:latin typeface="Share Tech Mono"/>
              <a:ea typeface="Share Tech Mono"/>
              <a:cs typeface="Share Tech Mono"/>
              <a:sym typeface="Share Tech Mono"/>
            </a:endParaRPr>
          </a:p>
          <a:p>
            <a:pPr indent="457200" lvl="0" marL="0" rtl="0" algn="l">
              <a:spcBef>
                <a:spcPts val="0"/>
              </a:spcBef>
              <a:spcAft>
                <a:spcPts val="0"/>
              </a:spcAft>
              <a:buNone/>
            </a:pPr>
            <a:r>
              <a:rPr lang="en">
                <a:latin typeface="Share Tech Mono"/>
                <a:ea typeface="Share Tech Mono"/>
                <a:cs typeface="Share Tech Mono"/>
                <a:sym typeface="Share Tech Mono"/>
              </a:rPr>
              <a:t>if (x &lt; 0) x =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92" name="Google Shape;292;p39"/>
          <p:cNvSpPr txBox="1"/>
          <p:nvPr>
            <p:ph idx="1" type="body"/>
          </p:nvPr>
        </p:nvSpPr>
        <p:spPr>
          <a:xfrm>
            <a:off x="311825" y="1566300"/>
            <a:ext cx="4260300" cy="32832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Clr>
                <a:schemeClr val="dk1"/>
              </a:buClr>
              <a:buSzPct val="61111"/>
              <a:buFont typeface="Arial"/>
              <a:buNone/>
            </a:pPr>
            <a:r>
              <a:rPr lang="en"/>
              <a:t>        	LDR   R1, num1		@ Put num1 in r1.</a:t>
            </a:r>
            <a:endParaRPr/>
          </a:p>
          <a:p>
            <a:pPr indent="0" lvl="0" marL="0" rtl="0" algn="l">
              <a:spcBef>
                <a:spcPts val="0"/>
              </a:spcBef>
              <a:spcAft>
                <a:spcPts val="0"/>
              </a:spcAft>
              <a:buClr>
                <a:schemeClr val="dk1"/>
              </a:buClr>
              <a:buSzPct val="61111"/>
              <a:buFont typeface="Arial"/>
              <a:buNone/>
            </a:pPr>
            <a:r>
              <a:rPr lang="en"/>
              <a:t>        	LDR   R2, num2		@ Put num2 in r2.</a:t>
            </a:r>
            <a:endParaRPr/>
          </a:p>
          <a:p>
            <a:pPr indent="0" lvl="0" marL="0" rtl="0" algn="l">
              <a:spcBef>
                <a:spcPts val="0"/>
              </a:spcBef>
              <a:spcAft>
                <a:spcPts val="0"/>
              </a:spcAft>
              <a:buClr>
                <a:schemeClr val="dk1"/>
              </a:buClr>
              <a:buSzPct val="61111"/>
              <a:buFont typeface="Arial"/>
              <a:buNone/>
            </a:pPr>
            <a:r>
              <a:rPr lang="en"/>
              <a:t>        	ADR   R9, result</a:t>
            </a:r>
            <a:endParaRPr/>
          </a:p>
          <a:p>
            <a:pPr indent="0" lvl="0" marL="0" rtl="0" algn="l">
              <a:spcBef>
                <a:spcPts val="0"/>
              </a:spcBef>
              <a:spcAft>
                <a:spcPts val="0"/>
              </a:spcAft>
              <a:buClr>
                <a:schemeClr val="dk1"/>
              </a:buClr>
              <a:buSzPct val="61111"/>
              <a:buFont typeface="Arial"/>
              <a:buNone/>
            </a:pPr>
            <a:r>
              <a:rPr lang="en"/>
              <a:t>        	MOV   R3, #0		@ Set r3 to 0, it will hold the result.</a:t>
            </a:r>
            <a:endParaRPr/>
          </a:p>
          <a:p>
            <a:pPr indent="0" lvl="0" marL="0" rtl="0" algn="l">
              <a:spcBef>
                <a:spcPts val="0"/>
              </a:spcBef>
              <a:spcAft>
                <a:spcPts val="0"/>
              </a:spcAft>
              <a:buClr>
                <a:schemeClr val="dk1"/>
              </a:buClr>
              <a:buSzPct val="61111"/>
              <a:buFont typeface="Arial"/>
              <a:buNone/>
            </a:pPr>
            <a:r>
              <a:rPr lang="en"/>
              <a:t>        	TEQ   R1, #0          	@ Compare first num to 0</a:t>
            </a:r>
            <a:endParaRPr/>
          </a:p>
          <a:p>
            <a:pPr indent="0" lvl="0" marL="0" rtl="0" algn="l">
              <a:spcBef>
                <a:spcPts val="0"/>
              </a:spcBef>
              <a:spcAft>
                <a:spcPts val="0"/>
              </a:spcAft>
              <a:buClr>
                <a:schemeClr val="dk1"/>
              </a:buClr>
              <a:buSzPct val="61111"/>
              <a:buFont typeface="Arial"/>
              <a:buNone/>
            </a:pPr>
            <a:r>
              <a:rPr lang="en"/>
              <a:t>        	BEQ   done            	@ If first num is 0 done, result = 0.</a:t>
            </a:r>
            <a:endParaRPr/>
          </a:p>
          <a:p>
            <a:pPr indent="0" lvl="0" marL="0" rtl="0" algn="l">
              <a:spcBef>
                <a:spcPts val="0"/>
              </a:spcBef>
              <a:spcAft>
                <a:spcPts val="0"/>
              </a:spcAft>
              <a:buClr>
                <a:schemeClr val="dk1"/>
              </a:buClr>
              <a:buSzPct val="61111"/>
              <a:buFont typeface="Arial"/>
              <a:buNone/>
            </a:pPr>
            <a:r>
              <a:rPr lang="en"/>
              <a:t>        	TEQ   R2, #0          	@ Compare second numto 0</a:t>
            </a:r>
            <a:endParaRPr/>
          </a:p>
          <a:p>
            <a:pPr indent="0" lvl="0" marL="0" rtl="0" algn="l">
              <a:spcBef>
                <a:spcPts val="0"/>
              </a:spcBef>
              <a:spcAft>
                <a:spcPts val="0"/>
              </a:spcAft>
              <a:buClr>
                <a:schemeClr val="dk1"/>
              </a:buClr>
              <a:buSzPct val="61111"/>
              <a:buFont typeface="Arial"/>
              <a:buNone/>
            </a:pPr>
            <a:r>
              <a:rPr lang="en"/>
              <a:t>        	BEQ   done            	@ If second numis 0, done, result = 0.</a:t>
            </a:r>
            <a:endParaRPr/>
          </a:p>
          <a:p>
            <a:pPr indent="0" lvl="0" marL="0" rtl="0" algn="l">
              <a:spcBef>
                <a:spcPts val="0"/>
              </a:spcBef>
              <a:spcAft>
                <a:spcPts val="0"/>
              </a:spcAft>
              <a:buClr>
                <a:schemeClr val="dk1"/>
              </a:buClr>
              <a:buSzPct val="61111"/>
              <a:buFont typeface="Arial"/>
              <a:buNone/>
            </a:pPr>
            <a:r>
              <a:rPr lang="en"/>
              <a:t>        	CMP   R1, #0</a:t>
            </a:r>
            <a:endParaRPr/>
          </a:p>
          <a:p>
            <a:pPr indent="0" lvl="0" marL="0" rtl="0" algn="l">
              <a:spcBef>
                <a:spcPts val="0"/>
              </a:spcBef>
              <a:spcAft>
                <a:spcPts val="0"/>
              </a:spcAft>
              <a:buClr>
                <a:schemeClr val="dk1"/>
              </a:buClr>
              <a:buSzPct val="61111"/>
              <a:buFont typeface="Arial"/>
              <a:buNone/>
            </a:pPr>
            <a:r>
              <a:rPr lang="en"/>
              <a:t>        	RSBMI R4, R1, #0</a:t>
            </a:r>
            <a:endParaRPr/>
          </a:p>
          <a:p>
            <a:pPr indent="0" lvl="0" marL="0" rtl="0" algn="l">
              <a:spcBef>
                <a:spcPts val="0"/>
              </a:spcBef>
              <a:spcAft>
                <a:spcPts val="0"/>
              </a:spcAft>
              <a:buClr>
                <a:schemeClr val="dk1"/>
              </a:buClr>
              <a:buSzPct val="61111"/>
              <a:buFont typeface="Arial"/>
              <a:buNone/>
            </a:pPr>
            <a:r>
              <a:rPr lang="en"/>
              <a:t>        	CMP   R2, #0</a:t>
            </a:r>
            <a:endParaRPr/>
          </a:p>
          <a:p>
            <a:pPr indent="0" lvl="0" marL="0" rtl="0" algn="l">
              <a:spcBef>
                <a:spcPts val="0"/>
              </a:spcBef>
              <a:spcAft>
                <a:spcPts val="0"/>
              </a:spcAft>
              <a:buClr>
                <a:schemeClr val="dk1"/>
              </a:buClr>
              <a:buSzPct val="61111"/>
              <a:buFont typeface="Arial"/>
              <a:buNone/>
            </a:pPr>
            <a:r>
              <a:rPr lang="en"/>
              <a:t>        	RSBMI R5, R2, #0</a:t>
            </a:r>
            <a:endParaRPr/>
          </a:p>
          <a:p>
            <a:pPr indent="0" lvl="0" marL="0" rtl="0" algn="l">
              <a:spcBef>
                <a:spcPts val="0"/>
              </a:spcBef>
              <a:spcAft>
                <a:spcPts val="0"/>
              </a:spcAft>
              <a:buClr>
                <a:schemeClr val="dk1"/>
              </a:buClr>
              <a:buSzPct val="61111"/>
              <a:buFont typeface="Arial"/>
              <a:buNone/>
            </a:pPr>
            <a:r>
              <a:rPr lang="en"/>
              <a:t>adding: 	ADD   R3, R3, R5      	@ Add num2.</a:t>
            </a:r>
            <a:endParaRPr/>
          </a:p>
          <a:p>
            <a:pPr indent="0" lvl="0" marL="0" rtl="0" algn="l">
              <a:spcBef>
                <a:spcPts val="0"/>
              </a:spcBef>
              <a:spcAft>
                <a:spcPts val="0"/>
              </a:spcAft>
              <a:buClr>
                <a:schemeClr val="dk1"/>
              </a:buClr>
              <a:buSzPct val="61111"/>
              <a:buFont typeface="Arial"/>
              <a:buNone/>
            </a:pPr>
            <a:r>
              <a:rPr lang="en"/>
              <a:t>        	SUBS  R4, R4, #1      	@ Decrement r4, the abs of num1.</a:t>
            </a:r>
            <a:endParaRPr/>
          </a:p>
          <a:p>
            <a:pPr indent="0" lvl="0" marL="0" rtl="0" algn="l">
              <a:spcBef>
                <a:spcPts val="0"/>
              </a:spcBef>
              <a:spcAft>
                <a:spcPts val="0"/>
              </a:spcAft>
              <a:buClr>
                <a:schemeClr val="dk1"/>
              </a:buClr>
              <a:buSzPct val="61111"/>
              <a:buFont typeface="Arial"/>
              <a:buNone/>
            </a:pPr>
            <a:r>
              <a:rPr lang="en"/>
              <a:t>        	BEQ   adjust	       	@ If r4 = 0, done adding, go to adjust.</a:t>
            </a:r>
            <a:endParaRPr/>
          </a:p>
          <a:p>
            <a:pPr indent="0" lvl="0" marL="0" rtl="0" algn="l">
              <a:spcBef>
                <a:spcPts val="0"/>
              </a:spcBef>
              <a:spcAft>
                <a:spcPts val="0"/>
              </a:spcAft>
              <a:buNone/>
            </a:pPr>
            <a:r>
              <a:rPr lang="en"/>
              <a:t>        	B     adding	       	@ Otherwise, need to add again.</a:t>
            </a:r>
            <a:endParaRPr/>
          </a:p>
        </p:txBody>
      </p:sp>
      <p:sp>
        <p:nvSpPr>
          <p:cNvPr id="293" name="Google Shape;293;p39"/>
          <p:cNvSpPr txBox="1"/>
          <p:nvPr>
            <p:ph idx="1" type="body"/>
          </p:nvPr>
        </p:nvSpPr>
        <p:spPr>
          <a:xfrm>
            <a:off x="4627050" y="1566300"/>
            <a:ext cx="4260300" cy="3283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770"/>
              <a:buNone/>
            </a:pPr>
            <a:r>
              <a:rPr lang="en" sz="960"/>
              <a:t>adjust:  	MOVS  R1, R1	       	@ Done adding, now adjust result.</a:t>
            </a:r>
            <a:endParaRPr sz="960"/>
          </a:p>
          <a:p>
            <a:pPr indent="0" lvl="0" marL="0" rtl="0" algn="l">
              <a:lnSpc>
                <a:spcPct val="105000"/>
              </a:lnSpc>
              <a:spcBef>
                <a:spcPts val="0"/>
              </a:spcBef>
              <a:spcAft>
                <a:spcPts val="0"/>
              </a:spcAft>
              <a:buSzPts val="770"/>
              <a:buNone/>
            </a:pPr>
            <a:r>
              <a:rPr lang="en" sz="960"/>
              <a:t>        	RSBMI R3, R3, #0      	@ If num2 negative, negate result.</a:t>
            </a:r>
            <a:endParaRPr sz="960"/>
          </a:p>
          <a:p>
            <a:pPr indent="0" lvl="0" marL="0" rtl="0" algn="l">
              <a:lnSpc>
                <a:spcPct val="105000"/>
              </a:lnSpc>
              <a:spcBef>
                <a:spcPts val="0"/>
              </a:spcBef>
              <a:spcAft>
                <a:spcPts val="0"/>
              </a:spcAft>
              <a:buSzPts val="770"/>
              <a:buNone/>
            </a:pPr>
            <a:r>
              <a:rPr lang="en" sz="960"/>
              <a:t>        	MOVS  R</a:t>
            </a:r>
            <a:r>
              <a:rPr lang="en" sz="960"/>
              <a:t>2, R2                   </a:t>
            </a:r>
            <a:endParaRPr sz="960"/>
          </a:p>
          <a:p>
            <a:pPr indent="0" lvl="0" marL="0" rtl="0" algn="l">
              <a:lnSpc>
                <a:spcPct val="105000"/>
              </a:lnSpc>
              <a:spcBef>
                <a:spcPts val="0"/>
              </a:spcBef>
              <a:spcAft>
                <a:spcPts val="0"/>
              </a:spcAft>
              <a:buSzPts val="770"/>
              <a:buNone/>
            </a:pPr>
            <a:r>
              <a:rPr lang="en" sz="960"/>
              <a:t>        	RSBMI R</a:t>
            </a:r>
            <a:r>
              <a:rPr lang="en" sz="960"/>
              <a:t>3, R3, #0   @ If num1 negative, negate result.</a:t>
            </a:r>
            <a:endParaRPr sz="960"/>
          </a:p>
          <a:p>
            <a:pPr indent="0" lvl="0" marL="0" rtl="0" algn="l">
              <a:lnSpc>
                <a:spcPct val="105000"/>
              </a:lnSpc>
              <a:spcBef>
                <a:spcPts val="0"/>
              </a:spcBef>
              <a:spcAft>
                <a:spcPts val="0"/>
              </a:spcAft>
              <a:buSzPts val="770"/>
              <a:buNone/>
            </a:pPr>
            <a:r>
              <a:rPr lang="en" sz="960"/>
              <a:t>done:    	STR   r3, [r9]</a:t>
            </a:r>
            <a:endParaRPr sz="960"/>
          </a:p>
          <a:p>
            <a:pPr indent="0" lvl="0" marL="0" rtl="0" algn="l">
              <a:lnSpc>
                <a:spcPct val="105000"/>
              </a:lnSpc>
              <a:spcBef>
                <a:spcPts val="0"/>
              </a:spcBef>
              <a:spcAft>
                <a:spcPts val="0"/>
              </a:spcAft>
              <a:buSzPts val="770"/>
              <a:buNone/>
            </a:pPr>
            <a:r>
              <a:rPr lang="en" sz="960"/>
              <a:t>num1:    	.word   -8         	@ Give num1 a value</a:t>
            </a:r>
            <a:endParaRPr sz="960"/>
          </a:p>
          <a:p>
            <a:pPr indent="0" lvl="0" marL="0" rtl="0" algn="l">
              <a:lnSpc>
                <a:spcPct val="105000"/>
              </a:lnSpc>
              <a:spcBef>
                <a:spcPts val="0"/>
              </a:spcBef>
              <a:spcAft>
                <a:spcPts val="0"/>
              </a:spcAft>
              <a:buSzPts val="770"/>
              <a:buNone/>
            </a:pPr>
            <a:r>
              <a:rPr lang="en" sz="960"/>
              <a:t>num2:    	.word   -9          	@ Give num2 a value</a:t>
            </a:r>
            <a:endParaRPr sz="960"/>
          </a:p>
          <a:p>
            <a:pPr indent="0" lvl="0" marL="0" rtl="0" algn="l">
              <a:lnSpc>
                <a:spcPct val="105000"/>
              </a:lnSpc>
              <a:spcBef>
                <a:spcPts val="0"/>
              </a:spcBef>
              <a:spcAft>
                <a:spcPts val="0"/>
              </a:spcAft>
              <a:buSzPts val="770"/>
              <a:buNone/>
            </a:pPr>
            <a:r>
              <a:rPr lang="en" sz="960"/>
              <a:t>result:  	.space 4</a:t>
            </a:r>
            <a:endParaRPr sz="960"/>
          </a:p>
          <a:p>
            <a:pPr indent="0" lvl="0" marL="0" rtl="0" algn="l">
              <a:lnSpc>
                <a:spcPct val="105000"/>
              </a:lnSpc>
              <a:spcBef>
                <a:spcPts val="0"/>
              </a:spcBef>
              <a:spcAft>
                <a:spcPts val="0"/>
              </a:spcAft>
              <a:buSzPts val="770"/>
              <a:buNone/>
            </a:pPr>
            <a:r>
              <a:rPr lang="en" sz="960"/>
              <a:t>        	.end</a:t>
            </a:r>
            <a:endParaRPr sz="96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Prologue sets up the environment for the function;</a:t>
            </a:r>
            <a:endParaRPr/>
          </a:p>
          <a:p>
            <a:pPr indent="-361950" lvl="0" marL="457200" rtl="0" algn="l">
              <a:spcBef>
                <a:spcPts val="0"/>
              </a:spcBef>
              <a:spcAft>
                <a:spcPts val="0"/>
              </a:spcAft>
              <a:buSzPts val="2100"/>
              <a:buAutoNum type="arabicPeriod"/>
            </a:pPr>
            <a:r>
              <a:rPr lang="en"/>
              <a:t>Body implements the function’s logic and stores result to R0;</a:t>
            </a:r>
            <a:endParaRPr/>
          </a:p>
          <a:p>
            <a:pPr indent="-361950" lvl="0" marL="457200" rtl="0" algn="l">
              <a:spcBef>
                <a:spcPts val="0"/>
              </a:spcBef>
              <a:spcAft>
                <a:spcPts val="0"/>
              </a:spcAft>
              <a:buSzPts val="2100"/>
              <a:buAutoNum type="arabicPeriod"/>
            </a:pPr>
            <a:r>
              <a:rPr lang="en"/>
              <a:t>Epilogue restores the state so that the program can resume from where it left of before calling the function.</a:t>
            </a:r>
            <a:endParaRPr/>
          </a:p>
        </p:txBody>
      </p:sp>
      <p:sp>
        <p:nvSpPr>
          <p:cNvPr id="299" name="Google Shape;299;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Prologue, Body and Epilogue of the 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PUSH and POP</a:t>
            </a:r>
            <a:endParaRPr/>
          </a:p>
        </p:txBody>
      </p:sp>
      <p:sp>
        <p:nvSpPr>
          <p:cNvPr id="169" name="Google Shape;16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interact with the stack using PUSH and POP instructions.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PUSH and POP are aliases to some other memory related instructions rather than real instructions, but we use PUSH and POP for simplicity reasons.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Growing a Stack</a:t>
            </a:r>
            <a:endParaRPr/>
          </a:p>
        </p:txBody>
      </p:sp>
      <p:sp>
        <p:nvSpPr>
          <p:cNvPr id="175" name="Google Shape;17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a:t>
            </a:r>
            <a:r>
              <a:rPr lang="en"/>
              <a:t>hen we say that Stack </a:t>
            </a:r>
            <a:r>
              <a:rPr b="1" lang="en" u="sng"/>
              <a:t>grows</a:t>
            </a:r>
            <a:r>
              <a:rPr lang="en"/>
              <a:t>, we mean that an item (32 bits of data) is put on to the Stack. The stack can grow UP (when the stack is implemented in a Descending fashion) or DOWN (when the stack is implemented in a Ascending fashion).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 (SP)</a:t>
            </a:r>
            <a:endParaRPr/>
          </a:p>
        </p:txBody>
      </p:sp>
      <p:sp>
        <p:nvSpPr>
          <p:cNvPr id="181" name="Google Shape;18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actual location where the next (32 bit) piece of information will be put is defined by the </a:t>
            </a:r>
            <a:r>
              <a:rPr b="1" lang="en"/>
              <a:t>Stack Pointer</a:t>
            </a:r>
            <a:r>
              <a:rPr lang="en"/>
              <a:t>, or to be precise, the memory address stored in the </a:t>
            </a:r>
            <a:r>
              <a:rPr b="1" lang="en"/>
              <a:t>SP</a:t>
            </a:r>
            <a:r>
              <a:rPr lang="en"/>
              <a:t> register.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Stack Pointer (SP) work?</a:t>
            </a:r>
            <a:endParaRPr/>
          </a:p>
        </p:txBody>
      </p:sp>
      <p:sp>
        <p:nvSpPr>
          <p:cNvPr id="187" name="Google Shape;18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a:t>
            </a:r>
            <a:r>
              <a:rPr lang="en"/>
              <a:t>he address could be pointing to the current (last) item in the stack or the next available memory slot for the item.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If the SP is currently pointing to the last item in the stack (Full stack implementation) the SP will be decreased (in case of Descending Stack) or increased (in case of Ascending Stack) and only then the item will placed in the Stack.</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If the SP is currently pointing to the next empty slot in the Stack, the data will be first placed and only then the SP will be decreased (Descending Stack) or increased (Ascending Stack).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Implementation Example</a:t>
            </a:r>
            <a:endParaRPr/>
          </a:p>
        </p:txBody>
      </p:sp>
      <p:pic>
        <p:nvPicPr>
          <p:cNvPr id="193" name="Google Shape;193;p23"/>
          <p:cNvPicPr preferRelativeResize="0"/>
          <p:nvPr/>
        </p:nvPicPr>
        <p:blipFill>
          <a:blip r:embed="rId3">
            <a:alphaModFix/>
          </a:blip>
          <a:stretch>
            <a:fillRect/>
          </a:stretch>
        </p:blipFill>
        <p:spPr>
          <a:xfrm>
            <a:off x="1743200" y="1294450"/>
            <a:ext cx="5290326" cy="329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Stack Implementation</a:t>
            </a:r>
            <a:endParaRPr/>
          </a:p>
        </p:txBody>
      </p:sp>
      <p:sp>
        <p:nvSpPr>
          <p:cNvPr id="199" name="Google Shape;19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a summary of different Stack implementations we can use the following table which describes which Store Multiple/Load Multiple instructions are used in different cases.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In our examples, we will use the Full descending Stack.</a:t>
            </a:r>
            <a:endParaRPr/>
          </a:p>
        </p:txBody>
      </p:sp>
      <p:graphicFrame>
        <p:nvGraphicFramePr>
          <p:cNvPr id="200" name="Google Shape;200;p24"/>
          <p:cNvGraphicFramePr/>
          <p:nvPr/>
        </p:nvGraphicFramePr>
        <p:xfrm>
          <a:off x="757963" y="2286500"/>
          <a:ext cx="3000000" cy="3000000"/>
        </p:xfrm>
        <a:graphic>
          <a:graphicData uri="http://schemas.openxmlformats.org/drawingml/2006/table">
            <a:tbl>
              <a:tblPr>
                <a:noFill/>
                <a:tableStyleId>{173EC64E-C671-4FBA-989F-F04F6104D907}</a:tableStyleId>
              </a:tblPr>
              <a:tblGrid>
                <a:gridCol w="1590675"/>
                <a:gridCol w="3048000"/>
                <a:gridCol w="3105150"/>
              </a:tblGrid>
              <a:tr h="304800">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Stack Type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b="1" lang="en" sz="1200">
                          <a:latin typeface="SimSun"/>
                          <a:ea typeface="SimSun"/>
                          <a:cs typeface="SimSun"/>
                          <a:sym typeface="SimSun"/>
                        </a:rPr>
                        <a:t>Store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Load</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STMFD (STMDB,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LDMFD (LDM,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STMFA (STMIB,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LDMFA (LDMDA,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STMED (STMDA,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LDMED (LDMIB,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STMEA (STM,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LDMEA (LDMDB,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206" name="Google Shape;206;p2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MOV   R0, #2  /* set up R0 */</a:t>
            </a:r>
            <a:endParaRPr/>
          </a:p>
          <a:p>
            <a:pPr indent="0" lvl="0" marL="0" rtl="0" algn="l">
              <a:spcBef>
                <a:spcPts val="0"/>
              </a:spcBef>
              <a:spcAft>
                <a:spcPts val="0"/>
              </a:spcAft>
              <a:buNone/>
            </a:pPr>
            <a:r>
              <a:rPr lang="en"/>
              <a:t>     PUSH {R0}    /* save R0 onto the stack */</a:t>
            </a:r>
            <a:endParaRPr/>
          </a:p>
          <a:p>
            <a:pPr indent="0" lvl="0" marL="0" rtl="0" algn="l">
              <a:spcBef>
                <a:spcPts val="0"/>
              </a:spcBef>
              <a:spcAft>
                <a:spcPts val="0"/>
              </a:spcAft>
              <a:buNone/>
            </a:pPr>
            <a:r>
              <a:rPr lang="en"/>
              <a:t>     MOV  R0, #3  /* overwrite R0 */</a:t>
            </a:r>
            <a:endParaRPr/>
          </a:p>
          <a:p>
            <a:pPr indent="0" lvl="0" marL="0" rtl="0" algn="l">
              <a:spcBef>
                <a:spcPts val="0"/>
              </a:spcBef>
              <a:spcAft>
                <a:spcPts val="0"/>
              </a:spcAft>
              <a:buNone/>
            </a:pPr>
            <a:r>
              <a:rPr lang="en"/>
              <a:t>     POP  {R0}    /* restore R0 to it's initial state */</a:t>
            </a:r>
            <a:endParaRPr/>
          </a:p>
          <a:p>
            <a:pPr indent="0" lvl="0" marL="0" rtl="0" algn="l">
              <a:spcBef>
                <a:spcPts val="0"/>
              </a:spcBef>
              <a:spcAft>
                <a:spcPts val="0"/>
              </a:spcAft>
              <a:buNone/>
            </a:pPr>
            <a:r>
              <a:rPr lang="en"/>
              <a:t>     BX   LR      /* finish the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done: B done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